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gVDFU4quI3cGGTG0r3fIncdjlj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016d8b53e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g1016d8b53e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7a33a4719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197a33a4719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21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0.jpg"/><Relationship Id="rId4" Type="http://schemas.openxmlformats.org/officeDocument/2006/relationships/image" Target="../media/image47.jpg"/><Relationship Id="rId5" Type="http://schemas.openxmlformats.org/officeDocument/2006/relationships/image" Target="../media/image40.jpg"/><Relationship Id="rId6" Type="http://schemas.openxmlformats.org/officeDocument/2006/relationships/image" Target="../media/image46.jpg"/><Relationship Id="rId7" Type="http://schemas.openxmlformats.org/officeDocument/2006/relationships/image" Target="../media/image43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52.jpg"/><Relationship Id="rId10" Type="http://schemas.openxmlformats.org/officeDocument/2006/relationships/image" Target="../media/image6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jpg"/><Relationship Id="rId4" Type="http://schemas.openxmlformats.org/officeDocument/2006/relationships/image" Target="../media/image45.jpg"/><Relationship Id="rId9" Type="http://schemas.openxmlformats.org/officeDocument/2006/relationships/image" Target="../media/image48.jpg"/><Relationship Id="rId5" Type="http://schemas.openxmlformats.org/officeDocument/2006/relationships/image" Target="../media/image44.jpg"/><Relationship Id="rId6" Type="http://schemas.openxmlformats.org/officeDocument/2006/relationships/image" Target="../media/image55.jpg"/><Relationship Id="rId7" Type="http://schemas.openxmlformats.org/officeDocument/2006/relationships/image" Target="../media/image49.jpg"/><Relationship Id="rId8" Type="http://schemas.openxmlformats.org/officeDocument/2006/relationships/image" Target="../media/image5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3.jpg"/><Relationship Id="rId4" Type="http://schemas.openxmlformats.org/officeDocument/2006/relationships/image" Target="../media/image64.jpg"/><Relationship Id="rId5" Type="http://schemas.openxmlformats.org/officeDocument/2006/relationships/image" Target="../media/image5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jpg"/><Relationship Id="rId4" Type="http://schemas.openxmlformats.org/officeDocument/2006/relationships/image" Target="../media/image57.jpg"/><Relationship Id="rId5" Type="http://schemas.openxmlformats.org/officeDocument/2006/relationships/image" Target="../media/image6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4muYOFXuBJM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1.jpg"/><Relationship Id="rId5" Type="http://schemas.openxmlformats.org/officeDocument/2006/relationships/image" Target="../media/image17.jpg"/><Relationship Id="rId6" Type="http://schemas.openxmlformats.org/officeDocument/2006/relationships/image" Target="../media/image14.jpg"/><Relationship Id="rId7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travelnostop.com/sicilia/dati-e-statistiche/listat-premia-palermo-la-sicilia-turismo-patrimonio-culturale_435579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1.jpg"/><Relationship Id="rId5" Type="http://schemas.openxmlformats.org/officeDocument/2006/relationships/image" Target="../media/image17.jpg"/><Relationship Id="rId6" Type="http://schemas.openxmlformats.org/officeDocument/2006/relationships/image" Target="../media/image14.jpg"/><Relationship Id="rId7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corriere.it/scuola/medie/20_luglio_02/perche-scuola-conviene-studiare-tedesco-francese-piu-dell-inglese-99f6f35c-b609-11ea-9dea-5ac3c9ec7c08.shtml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0.jp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8.png"/><Relationship Id="rId13" Type="http://schemas.openxmlformats.org/officeDocument/2006/relationships/image" Target="../media/image29.jp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22.jpg"/><Relationship Id="rId5" Type="http://schemas.openxmlformats.org/officeDocument/2006/relationships/image" Target="../media/image34.jpg"/><Relationship Id="rId6" Type="http://schemas.openxmlformats.org/officeDocument/2006/relationships/image" Target="../media/image23.jpg"/><Relationship Id="rId7" Type="http://schemas.openxmlformats.org/officeDocument/2006/relationships/image" Target="../media/image30.png"/><Relationship Id="rId8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41.jpg"/><Relationship Id="rId13" Type="http://schemas.openxmlformats.org/officeDocument/2006/relationships/image" Target="../media/image36.png"/><Relationship Id="rId1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jpg"/><Relationship Id="rId4" Type="http://schemas.openxmlformats.org/officeDocument/2006/relationships/image" Target="../media/image20.png"/><Relationship Id="rId9" Type="http://schemas.openxmlformats.org/officeDocument/2006/relationships/image" Target="../media/image39.jpg"/><Relationship Id="rId5" Type="http://schemas.openxmlformats.org/officeDocument/2006/relationships/image" Target="../media/image32.png"/><Relationship Id="rId6" Type="http://schemas.openxmlformats.org/officeDocument/2006/relationships/image" Target="../media/image33.jpg"/><Relationship Id="rId7" Type="http://schemas.openxmlformats.org/officeDocument/2006/relationships/image" Target="../media/image25.jpg"/><Relationship Id="rId8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0" y="1599900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>
                <a:latin typeface="Calibri"/>
                <a:ea typeface="Calibri"/>
                <a:cs typeface="Calibri"/>
                <a:sym typeface="Calibri"/>
              </a:rPr>
              <a:t>Il tedesco al “Marco Polo”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" name="Google Shape;55;p1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"/>
          <p:cNvCxnSpPr/>
          <p:nvPr/>
        </p:nvCxnSpPr>
        <p:spPr>
          <a:xfrm flipH="1">
            <a:off x="11200" y="171225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1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1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0525" y="0"/>
            <a:ext cx="2623474" cy="18777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850" y="46270"/>
            <a:ext cx="1966003" cy="15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/>
          <p:nvPr>
            <p:ph type="ctrTitle"/>
          </p:nvPr>
        </p:nvSpPr>
        <p:spPr>
          <a:xfrm>
            <a:off x="163725" y="1093350"/>
            <a:ext cx="44913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1800">
                <a:latin typeface="Calibri"/>
                <a:ea typeface="Calibri"/>
                <a:cs typeface="Calibri"/>
                <a:sym typeface="Calibri"/>
              </a:rPr>
              <a:t>e se volete andare all’università…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3000">
                <a:latin typeface="Calibri"/>
                <a:ea typeface="Calibri"/>
                <a:cs typeface="Calibri"/>
                <a:sym typeface="Calibri"/>
              </a:rPr>
              <a:t>È la lingua della filosofia, della musica, della scienza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p9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9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9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9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9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9"/>
          <p:cNvSpPr txBox="1"/>
          <p:nvPr>
            <p:ph idx="1" type="subTitle"/>
          </p:nvPr>
        </p:nvSpPr>
        <p:spPr>
          <a:xfrm>
            <a:off x="230925" y="2175450"/>
            <a:ext cx="4260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000">
                <a:solidFill>
                  <a:schemeClr val="dk1"/>
                </a:solidFill>
              </a:rPr>
              <a:t>Molti tra i più grandi pensatori della storia sono di lingua tedesca. I musicisti tedeschi e austriaci sono da sempre punto di riferimento per chiunque voglia fare musica. E poi...mai sentito parlare di un certo Einstein???</a:t>
            </a:r>
            <a:endParaRPr b="1" sz="2000"/>
          </a:p>
        </p:txBody>
      </p:sp>
      <p:sp>
        <p:nvSpPr>
          <p:cNvPr id="210" name="Google Shape;210;p9"/>
          <p:cNvSpPr txBox="1"/>
          <p:nvPr>
            <p:ph idx="1" type="subTitle"/>
          </p:nvPr>
        </p:nvSpPr>
        <p:spPr>
          <a:xfrm>
            <a:off x="328450" y="246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211" name="Google Shape;21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7150" y="1223150"/>
            <a:ext cx="1052265" cy="1348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0550" y="1221750"/>
            <a:ext cx="1305276" cy="156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76945" y="1262156"/>
            <a:ext cx="976625" cy="148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33200" y="2855102"/>
            <a:ext cx="2346603" cy="134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7399" y="2597939"/>
            <a:ext cx="2346600" cy="1760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>
            <p:ph type="ctrTitle"/>
          </p:nvPr>
        </p:nvSpPr>
        <p:spPr>
          <a:xfrm>
            <a:off x="311700" y="682650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3000">
                <a:latin typeface="Calibri"/>
                <a:ea typeface="Calibri"/>
                <a:cs typeface="Calibri"/>
                <a:sym typeface="Calibri"/>
              </a:rPr>
              <a:t>Anche ai giorni nostri molti personaggi noti vengono da Paesi di lingua tedesca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10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10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p10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" name="Google Shape;224;p10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5" name="Google Shape;225;p10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p10"/>
          <p:cNvSpPr txBox="1"/>
          <p:nvPr>
            <p:ph idx="1" type="subTitle"/>
          </p:nvPr>
        </p:nvSpPr>
        <p:spPr>
          <a:xfrm>
            <a:off x="328450" y="246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227" name="Google Shape;22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55058">
            <a:off x="443074" y="1828462"/>
            <a:ext cx="2057102" cy="152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0349" y="1764750"/>
            <a:ext cx="2063025" cy="13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30861">
            <a:off x="1916225" y="2822075"/>
            <a:ext cx="1431543" cy="15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07623">
            <a:off x="7265275" y="1680325"/>
            <a:ext cx="1351413" cy="178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488413">
            <a:off x="4919401" y="1747287"/>
            <a:ext cx="1767126" cy="127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41600" y="2871975"/>
            <a:ext cx="1599000" cy="15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29903">
            <a:off x="4740600" y="2969411"/>
            <a:ext cx="2397449" cy="150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546449">
            <a:off x="7331250" y="2755512"/>
            <a:ext cx="1599000" cy="15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584849">
            <a:off x="599650" y="3157375"/>
            <a:ext cx="1456931" cy="137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"/>
          <p:cNvSpPr txBox="1"/>
          <p:nvPr>
            <p:ph type="ctrTitle"/>
          </p:nvPr>
        </p:nvSpPr>
        <p:spPr>
          <a:xfrm>
            <a:off x="311700" y="413725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3000">
                <a:latin typeface="Calibri"/>
                <a:ea typeface="Calibri"/>
                <a:cs typeface="Calibri"/>
                <a:sym typeface="Calibri"/>
              </a:rPr>
              <a:t>E se pensi che sia una lingua difficile, sappi che..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p11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" name="Google Shape;242;p11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3" name="Google Shape;243;p11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4" name="Google Shape;244;p11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5" name="Google Shape;245;p11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6" name="Google Shape;246;p11"/>
          <p:cNvSpPr txBox="1"/>
          <p:nvPr>
            <p:ph idx="1" type="subTitle"/>
          </p:nvPr>
        </p:nvSpPr>
        <p:spPr>
          <a:xfrm>
            <a:off x="272900" y="1417050"/>
            <a:ext cx="4260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it" sz="2000">
                <a:solidFill>
                  <a:schemeClr val="dk1"/>
                </a:solidFill>
              </a:rPr>
              <a:t>é una lingua logica, con regole ben precise e poche eccezioni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it" sz="2000">
                <a:solidFill>
                  <a:schemeClr val="dk1"/>
                </a:solidFill>
              </a:rPr>
              <a:t>si legge come è scritta, basta conoscere poche regole di fonetica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it" sz="2000">
                <a:solidFill>
                  <a:schemeClr val="dk1"/>
                </a:solidFill>
              </a:rPr>
              <a:t>é una lingua creativa: molti concetti si possono esprimere tramite associazioni di parole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247" name="Google Shape;247;p11"/>
          <p:cNvSpPr txBox="1"/>
          <p:nvPr>
            <p:ph idx="1" type="subTitle"/>
          </p:nvPr>
        </p:nvSpPr>
        <p:spPr>
          <a:xfrm>
            <a:off x="328450" y="246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sp>
        <p:nvSpPr>
          <p:cNvPr id="248" name="Google Shape;248;p11"/>
          <p:cNvSpPr txBox="1"/>
          <p:nvPr/>
        </p:nvSpPr>
        <p:spPr>
          <a:xfrm rot="1868159">
            <a:off x="5233043" y="1916209"/>
            <a:ext cx="616163" cy="4391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it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ß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 rot="-1621337">
            <a:off x="6667501" y="2430246"/>
            <a:ext cx="437120" cy="3249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it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ä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8079425" y="1961025"/>
            <a:ext cx="3921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it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ö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1"/>
          <p:cNvSpPr txBox="1"/>
          <p:nvPr/>
        </p:nvSpPr>
        <p:spPr>
          <a:xfrm rot="1957577">
            <a:off x="6241698" y="3570086"/>
            <a:ext cx="492992" cy="3920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it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ü</a:t>
            </a:r>
            <a:endParaRPr b="1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"/>
          <p:cNvSpPr txBox="1"/>
          <p:nvPr>
            <p:ph type="ctrTitle"/>
          </p:nvPr>
        </p:nvSpPr>
        <p:spPr>
          <a:xfrm>
            <a:off x="328450" y="596875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3600">
                <a:latin typeface="Calibri"/>
                <a:ea typeface="Calibri"/>
                <a:cs typeface="Calibri"/>
                <a:sym typeface="Calibri"/>
              </a:rPr>
              <a:t>Perché scegliere l’I.T.E.T. “Marco Polo”?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12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" name="Google Shape;258;p12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" name="Google Shape;259;p12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0" name="Google Shape;260;p12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1" name="Google Shape;261;p12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12"/>
          <p:cNvSpPr txBox="1"/>
          <p:nvPr>
            <p:ph idx="1" type="subTitle"/>
          </p:nvPr>
        </p:nvSpPr>
        <p:spPr>
          <a:xfrm>
            <a:off x="328450" y="1779150"/>
            <a:ext cx="4260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400">
                <a:solidFill>
                  <a:schemeClr val="dk1"/>
                </a:solidFill>
              </a:rPr>
              <a:t>è il primo tra gli istituti tecnici di Palermo e provincia per successo formativo (inserimento nel mondo del lavoro e all’Università):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400">
                <a:solidFill>
                  <a:schemeClr val="dk1"/>
                </a:solidFill>
              </a:rPr>
              <a:t>lo dice EDUSCOPIO!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63" name="Google Shape;263;p12"/>
          <p:cNvSpPr txBox="1"/>
          <p:nvPr>
            <p:ph idx="1" type="subTitle"/>
          </p:nvPr>
        </p:nvSpPr>
        <p:spPr>
          <a:xfrm>
            <a:off x="328450" y="246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264" name="Google Shape;264;p12"/>
          <p:cNvPicPr preferRelativeResize="0"/>
          <p:nvPr/>
        </p:nvPicPr>
        <p:blipFill rotWithShape="1">
          <a:blip r:embed="rId3">
            <a:alphaModFix/>
          </a:blip>
          <a:srcRect b="29479" l="13070" r="37582" t="16169"/>
          <a:stretch/>
        </p:blipFill>
        <p:spPr>
          <a:xfrm>
            <a:off x="4572000" y="1676875"/>
            <a:ext cx="4512325" cy="279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/>
          <p:nvPr>
            <p:ph type="ctrTitle"/>
          </p:nvPr>
        </p:nvSpPr>
        <p:spPr>
          <a:xfrm>
            <a:off x="311700" y="413725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3600">
                <a:latin typeface="Calibri"/>
                <a:ea typeface="Calibri"/>
                <a:cs typeface="Calibri"/>
                <a:sym typeface="Calibri"/>
              </a:rPr>
              <a:t>Perché scegliere l’I.T.E.T. “Marco Polo”?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0" name="Google Shape;270;p14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1" name="Google Shape;271;p14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2" name="Google Shape;272;p14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3" name="Google Shape;273;p14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p14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" name="Google Shape;275;p14"/>
          <p:cNvSpPr txBox="1"/>
          <p:nvPr>
            <p:ph idx="1" type="subTitle"/>
          </p:nvPr>
        </p:nvSpPr>
        <p:spPr>
          <a:xfrm>
            <a:off x="272900" y="1417050"/>
            <a:ext cx="4260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400">
                <a:solidFill>
                  <a:schemeClr val="dk1"/>
                </a:solidFill>
              </a:rPr>
              <a:t>è l’unica scuola in Sicilia scelta dal Ministero degli Affari Esteri Tedesco per far parte dell’iniziativa </a:t>
            </a:r>
            <a:r>
              <a:rPr b="1" lang="it" sz="2400">
                <a:solidFill>
                  <a:schemeClr val="dk1"/>
                </a:solidFill>
              </a:rPr>
              <a:t>PASCH</a:t>
            </a:r>
            <a:r>
              <a:rPr lang="it" sz="2400">
                <a:solidFill>
                  <a:schemeClr val="dk1"/>
                </a:solidFill>
              </a:rPr>
              <a:t> (Scuole: partner del futuro) 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76" name="Google Shape;276;p14"/>
          <p:cNvSpPr txBox="1"/>
          <p:nvPr>
            <p:ph idx="1" type="subTitle"/>
          </p:nvPr>
        </p:nvSpPr>
        <p:spPr>
          <a:xfrm>
            <a:off x="328450" y="246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277" name="Google Shape;2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1075" y="1605563"/>
            <a:ext cx="3335336" cy="26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 txBox="1"/>
          <p:nvPr>
            <p:ph type="ctrTitle"/>
          </p:nvPr>
        </p:nvSpPr>
        <p:spPr>
          <a:xfrm>
            <a:off x="311700" y="413725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3600">
                <a:latin typeface="Calibri"/>
                <a:ea typeface="Calibri"/>
                <a:cs typeface="Calibri"/>
                <a:sym typeface="Calibri"/>
              </a:rPr>
              <a:t>Cos’è il PASCH?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3" name="Google Shape;283;p15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15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5" name="Google Shape;285;p15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6" name="Google Shape;286;p15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7" name="Google Shape;287;p15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8" name="Google Shape;288;p15"/>
          <p:cNvSpPr txBox="1"/>
          <p:nvPr>
            <p:ph idx="1" type="subTitle"/>
          </p:nvPr>
        </p:nvSpPr>
        <p:spPr>
          <a:xfrm>
            <a:off x="272900" y="1417050"/>
            <a:ext cx="4260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t" sz="1800">
                <a:solidFill>
                  <a:schemeClr val="dk1"/>
                </a:solidFill>
              </a:rPr>
              <a:t>una rete di 1800 scuole in tutto il mondo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it" sz="1800">
                <a:solidFill>
                  <a:schemeClr val="dk1"/>
                </a:solidFill>
              </a:rPr>
              <a:t>scambi con studenti di tedesco di diversi Paesi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it" sz="1800">
                <a:solidFill>
                  <a:schemeClr val="dk1"/>
                </a:solidFill>
              </a:rPr>
              <a:t>concorsi a premi per gli studenti di tedesco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it" sz="1800">
                <a:solidFill>
                  <a:schemeClr val="dk1"/>
                </a:solidFill>
              </a:rPr>
              <a:t>DUE BORSE DI STUDIO</a:t>
            </a:r>
            <a:r>
              <a:rPr lang="it" sz="1800">
                <a:solidFill>
                  <a:schemeClr val="dk1"/>
                </a:solidFill>
              </a:rPr>
              <a:t> ogni anno per fare un’esperienza di studio in Germania!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89" name="Google Shape;289;p15"/>
          <p:cNvSpPr txBox="1"/>
          <p:nvPr>
            <p:ph idx="1" type="subTitle"/>
          </p:nvPr>
        </p:nvSpPr>
        <p:spPr>
          <a:xfrm>
            <a:off x="328450" y="246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sp>
        <p:nvSpPr>
          <p:cNvPr id="290" name="Google Shape;290;p15"/>
          <p:cNvSpPr txBox="1"/>
          <p:nvPr>
            <p:ph idx="1" type="subTitle"/>
          </p:nvPr>
        </p:nvSpPr>
        <p:spPr>
          <a:xfrm>
            <a:off x="4705925" y="1547050"/>
            <a:ext cx="4260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it" sz="1800">
                <a:solidFill>
                  <a:schemeClr val="dk1"/>
                </a:solidFill>
              </a:rPr>
              <a:t>BORSE DI STUDIO</a:t>
            </a:r>
            <a:r>
              <a:rPr lang="it" sz="1800">
                <a:solidFill>
                  <a:schemeClr val="dk1"/>
                </a:solidFill>
              </a:rPr>
              <a:t> per visitare le scuole PASCH </a:t>
            </a:r>
            <a:r>
              <a:rPr b="1" lang="it" sz="1800">
                <a:solidFill>
                  <a:schemeClr val="dk1"/>
                </a:solidFill>
              </a:rPr>
              <a:t>in tutto il mondo </a:t>
            </a:r>
            <a:r>
              <a:rPr lang="it" sz="1800">
                <a:solidFill>
                  <a:schemeClr val="dk1"/>
                </a:solidFill>
              </a:rPr>
              <a:t>e avere </a:t>
            </a:r>
            <a:r>
              <a:rPr b="1" lang="it" sz="1800">
                <a:solidFill>
                  <a:schemeClr val="dk1"/>
                </a:solidFill>
              </a:rPr>
              <a:t>contatti interculturali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t" sz="1800">
                <a:solidFill>
                  <a:schemeClr val="dk1"/>
                </a:solidFill>
              </a:rPr>
              <a:t>approfondimenti per conoscere meglio la lingua e la cultura tedesche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t" sz="1800">
                <a:solidFill>
                  <a:schemeClr val="dk1"/>
                </a:solidFill>
              </a:rPr>
              <a:t>contatti con le aziende tedesche e italiane con sede in Germania per i</a:t>
            </a:r>
            <a:r>
              <a:rPr b="1" lang="it" sz="1800">
                <a:solidFill>
                  <a:schemeClr val="dk1"/>
                </a:solidFill>
              </a:rPr>
              <a:t>nserimento nel mondo del lavoro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"/>
          <p:cNvSpPr txBox="1"/>
          <p:nvPr>
            <p:ph type="ctrTitle"/>
          </p:nvPr>
        </p:nvSpPr>
        <p:spPr>
          <a:xfrm>
            <a:off x="311700" y="823100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2400">
                <a:latin typeface="Calibri"/>
                <a:ea typeface="Calibri"/>
                <a:cs typeface="Calibri"/>
                <a:sym typeface="Calibri"/>
              </a:rPr>
              <a:t>Il “Marco Polo” organizza viaggi, gemellaggi e scambi culturali in Germania e in tutta Europa!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19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19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8" name="Google Shape;298;p19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9" name="Google Shape;299;p19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Google Shape;300;p19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" name="Google Shape;301;p19"/>
          <p:cNvSpPr txBox="1"/>
          <p:nvPr>
            <p:ph idx="1" type="subTitle"/>
          </p:nvPr>
        </p:nvSpPr>
        <p:spPr>
          <a:xfrm>
            <a:off x="328450" y="246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302" name="Google Shape;30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300" y="1817425"/>
            <a:ext cx="3084976" cy="231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2326" y="1873550"/>
            <a:ext cx="1948068" cy="259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7919" y="1761400"/>
            <a:ext cx="1948068" cy="259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/>
          <p:nvPr>
            <p:ph type="ctrTitle"/>
          </p:nvPr>
        </p:nvSpPr>
        <p:spPr>
          <a:xfrm>
            <a:off x="311700" y="823100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2400">
                <a:latin typeface="Calibri"/>
                <a:ea typeface="Calibri"/>
                <a:cs typeface="Calibri"/>
                <a:sym typeface="Calibri"/>
              </a:rPr>
              <a:t>Il “Marco Polo” organizza viaggi, gemellaggi e scambi culturali in Germania e in tutta Europa!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0" name="Google Shape;310;p16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1" name="Google Shape;311;p16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2" name="Google Shape;312;p16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3" name="Google Shape;313;p16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4" name="Google Shape;314;p16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5" name="Google Shape;315;p16"/>
          <p:cNvSpPr txBox="1"/>
          <p:nvPr>
            <p:ph idx="1" type="subTitle"/>
          </p:nvPr>
        </p:nvSpPr>
        <p:spPr>
          <a:xfrm>
            <a:off x="489700" y="2356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316" name="Google Shape;3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700" y="1699000"/>
            <a:ext cx="1948068" cy="259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8974" y="2057600"/>
            <a:ext cx="3174426" cy="238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05800" y="2057600"/>
            <a:ext cx="2785800" cy="20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"/>
          <p:cNvSpPr txBox="1"/>
          <p:nvPr>
            <p:ph type="ctrTitle"/>
          </p:nvPr>
        </p:nvSpPr>
        <p:spPr>
          <a:xfrm>
            <a:off x="272900" y="2051625"/>
            <a:ext cx="8520600" cy="164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Insieme al Goethe-Institut ed al Goethe-Zentrum di Palermo vengono organizzati </a:t>
            </a:r>
            <a:r>
              <a:rPr b="1" lang="it" sz="2400">
                <a:latin typeface="Calibri"/>
                <a:ea typeface="Calibri"/>
                <a:cs typeface="Calibri"/>
                <a:sym typeface="Calibri"/>
              </a:rPr>
              <a:t>corsi gratuiti di preparazione per le certificazioni linguistiche</a:t>
            </a: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, e l’iscrizione agli </a:t>
            </a:r>
            <a:r>
              <a:rPr b="1" lang="it" sz="2400">
                <a:latin typeface="Calibri"/>
                <a:ea typeface="Calibri"/>
                <a:cs typeface="Calibri"/>
                <a:sym typeface="Calibri"/>
              </a:rPr>
              <a:t>esami</a:t>
            </a: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 è </a:t>
            </a:r>
            <a:r>
              <a:rPr b="1" lang="it" sz="2400">
                <a:latin typeface="Calibri"/>
                <a:ea typeface="Calibri"/>
                <a:cs typeface="Calibri"/>
                <a:sym typeface="Calibri"/>
              </a:rPr>
              <a:t>a prezzo di convenzione!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4" name="Google Shape;324;p20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5" name="Google Shape;325;p20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6" name="Google Shape;326;p20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7" name="Google Shape;327;p20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8" name="Google Shape;328;p20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9" name="Google Shape;329;p20"/>
          <p:cNvSpPr txBox="1"/>
          <p:nvPr>
            <p:ph idx="1" type="subTitle"/>
          </p:nvPr>
        </p:nvSpPr>
        <p:spPr>
          <a:xfrm>
            <a:off x="328450" y="246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330" name="Google Shape;3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1254" y="104470"/>
            <a:ext cx="1957025" cy="15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700" y="104475"/>
            <a:ext cx="2024649" cy="14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016d8b53e0_0_16"/>
          <p:cNvSpPr txBox="1"/>
          <p:nvPr>
            <p:ph type="ctrTitle"/>
          </p:nvPr>
        </p:nvSpPr>
        <p:spPr>
          <a:xfrm>
            <a:off x="311700" y="2380775"/>
            <a:ext cx="85206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2400">
                <a:latin typeface="Calibri"/>
                <a:ea typeface="Calibri"/>
                <a:cs typeface="Calibri"/>
                <a:sym typeface="Calibri"/>
              </a:rPr>
              <a:t>ascoltate cosa dicono gli studenti di tedesco: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https://www.youtube.com/watch?v=4muYOFXuBJM</a:t>
            </a:r>
            <a:r>
              <a:rPr lang="it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7" name="Google Shape;337;g1016d8b53e0_0_16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" name="Google Shape;338;g1016d8b53e0_0_16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9" name="Google Shape;339;g1016d8b53e0_0_16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" name="Google Shape;340;g1016d8b53e0_0_16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g1016d8b53e0_0_16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2" name="Google Shape;342;g1016d8b53e0_0_16"/>
          <p:cNvSpPr txBox="1"/>
          <p:nvPr>
            <p:ph idx="1" type="subTitle"/>
          </p:nvPr>
        </p:nvSpPr>
        <p:spPr>
          <a:xfrm>
            <a:off x="328450" y="246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343" name="Google Shape;343;g1016d8b53e0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1254" y="104470"/>
            <a:ext cx="1957025" cy="154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1016d8b53e0_0_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700" y="104475"/>
            <a:ext cx="2024649" cy="14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97a33a4719_3_13"/>
          <p:cNvSpPr txBox="1"/>
          <p:nvPr>
            <p:ph type="ctrTitle"/>
          </p:nvPr>
        </p:nvSpPr>
        <p:spPr>
          <a:xfrm>
            <a:off x="311700" y="413725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4800">
                <a:latin typeface="Calibri"/>
                <a:ea typeface="Calibri"/>
                <a:cs typeface="Calibri"/>
                <a:sym typeface="Calibri"/>
              </a:rPr>
              <a:t>È la lingua più parlata in Europa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" name="Google Shape;68;g197a33a4719_3_13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g197a33a4719_3_13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" name="Google Shape;70;g197a33a4719_3_13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" name="Google Shape;71;g197a33a4719_3_13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" name="Google Shape;72;g197a33a4719_3_13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g197a33a4719_3_13"/>
          <p:cNvSpPr txBox="1"/>
          <p:nvPr>
            <p:ph idx="1" type="subTitle"/>
          </p:nvPr>
        </p:nvSpPr>
        <p:spPr>
          <a:xfrm>
            <a:off x="272900" y="1553500"/>
            <a:ext cx="4260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Più di 100 milioni di persone lo hanno come madre lingua in Germania, Austria , Svizzera, Liechtenstein, Belgio, Alto Adige ...</a:t>
            </a:r>
            <a:endParaRPr b="1"/>
          </a:p>
        </p:txBody>
      </p:sp>
      <p:sp>
        <p:nvSpPr>
          <p:cNvPr id="74" name="Google Shape;74;g197a33a4719_3_13"/>
          <p:cNvSpPr txBox="1"/>
          <p:nvPr>
            <p:ph idx="1" type="subTitle"/>
          </p:nvPr>
        </p:nvSpPr>
        <p:spPr>
          <a:xfrm>
            <a:off x="328450" y="246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75" name="Google Shape;75;g197a33a4719_3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83418">
            <a:off x="6599819" y="1857060"/>
            <a:ext cx="2429986" cy="1573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97a33a4719_3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61678">
            <a:off x="4390746" y="3145743"/>
            <a:ext cx="2478182" cy="139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197a33a4719_3_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116923">
            <a:off x="7174000" y="3273125"/>
            <a:ext cx="1832375" cy="163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197a33a4719_3_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218215">
            <a:off x="4198113" y="1704408"/>
            <a:ext cx="2257175" cy="14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197a33a4719_3_13"/>
          <p:cNvPicPr preferRelativeResize="0"/>
          <p:nvPr/>
        </p:nvPicPr>
        <p:blipFill rotWithShape="1">
          <a:blip r:embed="rId7">
            <a:alphaModFix/>
          </a:blip>
          <a:srcRect b="0" l="2676" r="0" t="0"/>
          <a:stretch/>
        </p:blipFill>
        <p:spPr>
          <a:xfrm>
            <a:off x="5417672" y="1991874"/>
            <a:ext cx="2462853" cy="1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"/>
          <p:cNvSpPr txBox="1"/>
          <p:nvPr>
            <p:ph type="ctrTitle"/>
          </p:nvPr>
        </p:nvSpPr>
        <p:spPr>
          <a:xfrm>
            <a:off x="398850" y="949950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>
                <a:latin typeface="Calibri"/>
                <a:ea typeface="Calibri"/>
                <a:cs typeface="Calibri"/>
                <a:sym typeface="Calibri"/>
              </a:rPr>
              <a:t>Il tedesco al “Marco Polo”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0" name="Google Shape;350;p21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1" name="Google Shape;351;p21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2" name="Google Shape;352;p21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3" name="Google Shape;353;p21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4" name="Google Shape;354;p21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5" name="Google Shape;35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01225" y="1792125"/>
            <a:ext cx="3742775" cy="267884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1"/>
          <p:cNvSpPr txBox="1"/>
          <p:nvPr>
            <p:ph idx="1" type="subTitle"/>
          </p:nvPr>
        </p:nvSpPr>
        <p:spPr>
          <a:xfrm>
            <a:off x="513400" y="19043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VI ASPETTIAMO!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/>
          <p:nvPr>
            <p:ph type="ctrTitle"/>
          </p:nvPr>
        </p:nvSpPr>
        <p:spPr>
          <a:xfrm>
            <a:off x="311700" y="602725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2400">
                <a:latin typeface="Calibri"/>
                <a:ea typeface="Calibri"/>
                <a:cs typeface="Calibri"/>
                <a:sym typeface="Calibri"/>
              </a:rPr>
              <a:t>Piú della metà dei turisti che visitano ogni anno l’Italia e la Sicilia sono di lingua tedesca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Google Shape;85;p7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7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7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" name="Google Shape;88;p7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" name="Google Shape;89;p7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7"/>
          <p:cNvSpPr txBox="1"/>
          <p:nvPr>
            <p:ph idx="1" type="subTitle"/>
          </p:nvPr>
        </p:nvSpPr>
        <p:spPr>
          <a:xfrm>
            <a:off x="256050" y="1684825"/>
            <a:ext cx="8631900" cy="1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400">
                <a:solidFill>
                  <a:schemeClr val="dk1"/>
                </a:solidFill>
              </a:rPr>
              <a:t>La Germania è il primo paese per presenze turistiche in Italia (fonte ENIT)</a:t>
            </a:r>
            <a:endParaRPr b="1" sz="2400"/>
          </a:p>
        </p:txBody>
      </p:sp>
      <p:sp>
        <p:nvSpPr>
          <p:cNvPr id="91" name="Google Shape;91;p7"/>
          <p:cNvSpPr txBox="1"/>
          <p:nvPr>
            <p:ph idx="1" type="subTitle"/>
          </p:nvPr>
        </p:nvSpPr>
        <p:spPr>
          <a:xfrm>
            <a:off x="328450" y="246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92" name="Google Shape;92;p7"/>
          <p:cNvPicPr preferRelativeResize="0"/>
          <p:nvPr/>
        </p:nvPicPr>
        <p:blipFill rotWithShape="1">
          <a:blip r:embed="rId3">
            <a:alphaModFix/>
          </a:blip>
          <a:srcRect b="45124" l="0" r="0" t="0"/>
          <a:stretch/>
        </p:blipFill>
        <p:spPr>
          <a:xfrm>
            <a:off x="2196908" y="2181775"/>
            <a:ext cx="6444817" cy="224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/>
          <p:nvPr>
            <p:ph type="ctrTitle"/>
          </p:nvPr>
        </p:nvSpPr>
        <p:spPr>
          <a:xfrm>
            <a:off x="272900" y="943475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2400">
                <a:latin typeface="Calibri"/>
                <a:ea typeface="Calibri"/>
                <a:cs typeface="Calibri"/>
                <a:sym typeface="Calibri"/>
              </a:rPr>
              <a:t>Piú della metà dei turisti che visitano ogni anno l’Italia e la Sicilia sono di lingua tedesca.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2400">
                <a:latin typeface="Calibri"/>
                <a:ea typeface="Calibri"/>
                <a:cs typeface="Calibri"/>
                <a:sym typeface="Calibri"/>
              </a:rPr>
              <a:t>Riferisce l’ISTAT...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8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8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0" name="Google Shape;100;p8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8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8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8"/>
          <p:cNvSpPr txBox="1"/>
          <p:nvPr>
            <p:ph idx="1" type="subTitle"/>
          </p:nvPr>
        </p:nvSpPr>
        <p:spPr>
          <a:xfrm>
            <a:off x="398850" y="3814500"/>
            <a:ext cx="85206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1400" u="sng">
                <a:solidFill>
                  <a:schemeClr val="hlink"/>
                </a:solidFill>
                <a:hlinkClick r:id="rId3"/>
              </a:rPr>
              <a:t>https://travelnostop.com/sicilia/dati-e-statistiche/listat-premia-palermo-la-sicilia-turismo-patrimonio-culturale_435579</a:t>
            </a:r>
            <a:r>
              <a:rPr lang="it" sz="2400">
                <a:solidFill>
                  <a:schemeClr val="dk1"/>
                </a:solidFill>
              </a:rPr>
              <a:t> </a:t>
            </a:r>
            <a:endParaRPr b="1" sz="2400"/>
          </a:p>
        </p:txBody>
      </p:sp>
      <p:sp>
        <p:nvSpPr>
          <p:cNvPr id="104" name="Google Shape;104;p8"/>
          <p:cNvSpPr txBox="1"/>
          <p:nvPr>
            <p:ph idx="1" type="subTitle"/>
          </p:nvPr>
        </p:nvSpPr>
        <p:spPr>
          <a:xfrm>
            <a:off x="328450" y="246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105" name="Google Shape;105;p8"/>
          <p:cNvPicPr preferRelativeResize="0"/>
          <p:nvPr/>
        </p:nvPicPr>
        <p:blipFill rotWithShape="1">
          <a:blip r:embed="rId4">
            <a:alphaModFix/>
          </a:blip>
          <a:srcRect b="74360" l="0" r="0" t="0"/>
          <a:stretch/>
        </p:blipFill>
        <p:spPr>
          <a:xfrm>
            <a:off x="567430" y="2025575"/>
            <a:ext cx="8281619" cy="17956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8"/>
          <p:cNvGrpSpPr/>
          <p:nvPr/>
        </p:nvGrpSpPr>
        <p:grpSpPr>
          <a:xfrm>
            <a:off x="724050" y="3121750"/>
            <a:ext cx="7870275" cy="253975"/>
            <a:chOff x="724050" y="3121750"/>
            <a:chExt cx="7870275" cy="253975"/>
          </a:xfrm>
        </p:grpSpPr>
        <p:cxnSp>
          <p:nvCxnSpPr>
            <p:cNvPr id="107" name="Google Shape;107;p8"/>
            <p:cNvCxnSpPr/>
            <p:nvPr/>
          </p:nvCxnSpPr>
          <p:spPr>
            <a:xfrm flipH="1" rot="10800000">
              <a:off x="7353225" y="3121750"/>
              <a:ext cx="1241100" cy="1890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" name="Google Shape;108;p8"/>
            <p:cNvCxnSpPr/>
            <p:nvPr/>
          </p:nvCxnSpPr>
          <p:spPr>
            <a:xfrm>
              <a:off x="724050" y="3375725"/>
              <a:ext cx="4419600" cy="0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type="ctrTitle"/>
          </p:nvPr>
        </p:nvSpPr>
        <p:spPr>
          <a:xfrm>
            <a:off x="311700" y="413725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4800">
                <a:latin typeface="Calibri"/>
                <a:ea typeface="Calibri"/>
                <a:cs typeface="Calibri"/>
                <a:sym typeface="Calibri"/>
              </a:rPr>
              <a:t>È la lingua più parlata in Europa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" name="Google Shape;114;p2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2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2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2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p2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2"/>
          <p:cNvSpPr txBox="1"/>
          <p:nvPr>
            <p:ph idx="1" type="subTitle"/>
          </p:nvPr>
        </p:nvSpPr>
        <p:spPr>
          <a:xfrm>
            <a:off x="272900" y="1553500"/>
            <a:ext cx="4260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</a:rPr>
              <a:t>Più di 100 milioni di persone lo hanno come madre lingua in Germania, Austria , Svizzera, Liechtenstein, Belgio, Alto Adige ...</a:t>
            </a:r>
            <a:endParaRPr b="1"/>
          </a:p>
        </p:txBody>
      </p:sp>
      <p:sp>
        <p:nvSpPr>
          <p:cNvPr id="120" name="Google Shape;120;p2"/>
          <p:cNvSpPr txBox="1"/>
          <p:nvPr>
            <p:ph idx="1" type="subTitle"/>
          </p:nvPr>
        </p:nvSpPr>
        <p:spPr>
          <a:xfrm>
            <a:off x="328450" y="246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121" name="Google Shape;1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83418">
            <a:off x="6599819" y="1857060"/>
            <a:ext cx="2429986" cy="1573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861678">
            <a:off x="4390746" y="3145743"/>
            <a:ext cx="2478182" cy="1393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116923">
            <a:off x="7174000" y="3273125"/>
            <a:ext cx="1832375" cy="163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218215">
            <a:off x="4198113" y="1704408"/>
            <a:ext cx="2257175" cy="14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7">
            <a:alphaModFix/>
          </a:blip>
          <a:srcRect b="0" l="2676" r="0" t="0"/>
          <a:stretch/>
        </p:blipFill>
        <p:spPr>
          <a:xfrm>
            <a:off x="5417672" y="1991874"/>
            <a:ext cx="2462853" cy="1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/>
          <p:nvPr>
            <p:ph type="ctrTitle"/>
          </p:nvPr>
        </p:nvSpPr>
        <p:spPr>
          <a:xfrm>
            <a:off x="-293925" y="655225"/>
            <a:ext cx="55677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2400">
                <a:latin typeface="Calibri"/>
                <a:ea typeface="Calibri"/>
                <a:cs typeface="Calibri"/>
                <a:sym typeface="Calibri"/>
              </a:rPr>
              <a:t>Perchè ti aiuta a trovare lavoro!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2400">
                <a:latin typeface="Calibri"/>
                <a:ea typeface="Calibri"/>
                <a:cs typeface="Calibri"/>
                <a:sym typeface="Calibri"/>
              </a:rPr>
              <a:t>dice il Corriere della Sera...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6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6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p6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6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5" name="Google Shape;135;p6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6"/>
          <p:cNvSpPr txBox="1"/>
          <p:nvPr>
            <p:ph idx="1" type="subTitle"/>
          </p:nvPr>
        </p:nvSpPr>
        <p:spPr>
          <a:xfrm>
            <a:off x="398850" y="3875975"/>
            <a:ext cx="85761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1400" u="sng">
                <a:solidFill>
                  <a:schemeClr val="hlink"/>
                </a:solidFill>
                <a:hlinkClick r:id="rId3"/>
              </a:rPr>
              <a:t>https://www.corriere.it/scuola/medie/20_luglio_02/perche-scuola-conviene-studiare-tedesco-francese-piu-dell-inglese-99f6f35c-b609-11ea-9dea-5ac3c9ec7c08.shtml</a:t>
            </a:r>
            <a:r>
              <a:rPr lang="it" sz="1400">
                <a:solidFill>
                  <a:schemeClr val="dk1"/>
                </a:solidFill>
              </a:rPr>
              <a:t> </a:t>
            </a:r>
            <a:endParaRPr b="1" sz="1400"/>
          </a:p>
        </p:txBody>
      </p:sp>
      <p:sp>
        <p:nvSpPr>
          <p:cNvPr id="137" name="Google Shape;137;p6"/>
          <p:cNvSpPr txBox="1"/>
          <p:nvPr>
            <p:ph idx="1" type="subTitle"/>
          </p:nvPr>
        </p:nvSpPr>
        <p:spPr>
          <a:xfrm>
            <a:off x="-1938875" y="2783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400"/>
              <a:t>Perché scegliere il tedesco?</a:t>
            </a:r>
            <a:endParaRPr sz="2400"/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8125" y="95725"/>
            <a:ext cx="3917250" cy="37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/>
          <p:nvPr>
            <p:ph type="ctrTitle"/>
          </p:nvPr>
        </p:nvSpPr>
        <p:spPr>
          <a:xfrm>
            <a:off x="311700" y="413725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4800">
                <a:latin typeface="Calibri"/>
                <a:ea typeface="Calibri"/>
                <a:cs typeface="Calibri"/>
                <a:sym typeface="Calibri"/>
              </a:rPr>
              <a:t>Ti aiuta a trovare lavoro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3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3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3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3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3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3"/>
          <p:cNvSpPr txBox="1"/>
          <p:nvPr>
            <p:ph idx="1" type="subTitle"/>
          </p:nvPr>
        </p:nvSpPr>
        <p:spPr>
          <a:xfrm>
            <a:off x="272900" y="1417050"/>
            <a:ext cx="42603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2600">
                <a:solidFill>
                  <a:schemeClr val="dk1"/>
                </a:solidFill>
              </a:rPr>
              <a:t>In Germania c’è costante ricerca di personale plurilingue in diversi settori (sanità, turismo,pubblica amministrazione, ricerca, aziende private…)</a:t>
            </a:r>
            <a:endParaRPr b="1" sz="2600"/>
          </a:p>
        </p:txBody>
      </p:sp>
      <p:sp>
        <p:nvSpPr>
          <p:cNvPr id="150" name="Google Shape;150;p3"/>
          <p:cNvSpPr txBox="1"/>
          <p:nvPr>
            <p:ph idx="1" type="subTitle"/>
          </p:nvPr>
        </p:nvSpPr>
        <p:spPr>
          <a:xfrm>
            <a:off x="328450" y="2468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3823" y="3093075"/>
            <a:ext cx="3620177" cy="137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3369" y="1330750"/>
            <a:ext cx="2652932" cy="176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14500" y="1918150"/>
            <a:ext cx="2274100" cy="113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"/>
          <p:cNvSpPr txBox="1"/>
          <p:nvPr>
            <p:ph type="ctrTitle"/>
          </p:nvPr>
        </p:nvSpPr>
        <p:spPr>
          <a:xfrm>
            <a:off x="272900" y="544700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2400">
                <a:latin typeface="Calibri"/>
                <a:ea typeface="Calibri"/>
                <a:cs typeface="Calibri"/>
                <a:sym typeface="Calibri"/>
              </a:rPr>
              <a:t>La Germania è la prima economia in Europa,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2400">
                <a:latin typeface="Calibri"/>
                <a:ea typeface="Calibri"/>
                <a:cs typeface="Calibri"/>
                <a:sym typeface="Calibri"/>
              </a:rPr>
              <a:t> e il primo partner dell’Italia per import ed export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4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4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4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p4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p4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4"/>
          <p:cNvSpPr txBox="1"/>
          <p:nvPr>
            <p:ph idx="1" type="subTitle"/>
          </p:nvPr>
        </p:nvSpPr>
        <p:spPr>
          <a:xfrm>
            <a:off x="398850" y="1836550"/>
            <a:ext cx="8741100" cy="6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it" sz="2400"/>
              <a:t>Conoscete le maggiori aziende tedesche?</a:t>
            </a:r>
            <a:endParaRPr b="1" sz="2400"/>
          </a:p>
        </p:txBody>
      </p:sp>
      <p:sp>
        <p:nvSpPr>
          <p:cNvPr id="165" name="Google Shape;165;p4"/>
          <p:cNvSpPr txBox="1"/>
          <p:nvPr>
            <p:ph idx="1" type="subTitle"/>
          </p:nvPr>
        </p:nvSpPr>
        <p:spPr>
          <a:xfrm>
            <a:off x="328450" y="1523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166" name="Google Shape;16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850" y="3752300"/>
            <a:ext cx="1876425" cy="7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81004" y="1361475"/>
            <a:ext cx="2374202" cy="99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4"/>
          <p:cNvPicPr preferRelativeResize="0"/>
          <p:nvPr/>
        </p:nvPicPr>
        <p:blipFill rotWithShape="1">
          <a:blip r:embed="rId5">
            <a:alphaModFix/>
          </a:blip>
          <a:srcRect b="23024" l="22887" r="22554" t="6497"/>
          <a:stretch/>
        </p:blipFill>
        <p:spPr>
          <a:xfrm>
            <a:off x="5159163" y="3555700"/>
            <a:ext cx="1138851" cy="91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78300" y="2421800"/>
            <a:ext cx="1371875" cy="136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09725" y="2361150"/>
            <a:ext cx="1366326" cy="136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27438" y="2154588"/>
            <a:ext cx="1743075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07037" y="3728997"/>
            <a:ext cx="1138850" cy="85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369649" y="3399850"/>
            <a:ext cx="1138850" cy="11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371255" y="2385102"/>
            <a:ext cx="1282123" cy="99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"/>
          <p:cNvPicPr preferRelativeResize="0"/>
          <p:nvPr/>
        </p:nvPicPr>
        <p:blipFill rotWithShape="1">
          <a:blip r:embed="rId12">
            <a:alphaModFix/>
          </a:blip>
          <a:srcRect b="17432" l="5845" r="0" t="28428"/>
          <a:stretch/>
        </p:blipFill>
        <p:spPr>
          <a:xfrm>
            <a:off x="3508500" y="3846301"/>
            <a:ext cx="1650675" cy="609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0738" y="2361723"/>
            <a:ext cx="1743075" cy="1365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/>
          <p:nvPr>
            <p:ph type="ctrTitle"/>
          </p:nvPr>
        </p:nvSpPr>
        <p:spPr>
          <a:xfrm>
            <a:off x="398850" y="763500"/>
            <a:ext cx="85206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it" sz="3600">
                <a:latin typeface="Calibri"/>
                <a:ea typeface="Calibri"/>
                <a:cs typeface="Calibri"/>
                <a:sym typeface="Calibri"/>
              </a:rPr>
              <a:t>Anche in Austria e in Svizzera ci sono grandi aziende 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p5"/>
          <p:cNvCxnSpPr/>
          <p:nvPr/>
        </p:nvCxnSpPr>
        <p:spPr>
          <a:xfrm flipH="1">
            <a:off x="272900" y="0"/>
            <a:ext cx="42000" cy="51855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5"/>
          <p:cNvCxnSpPr/>
          <p:nvPr/>
        </p:nvCxnSpPr>
        <p:spPr>
          <a:xfrm flipH="1">
            <a:off x="157450" y="10500"/>
            <a:ext cx="31500" cy="51435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5"/>
          <p:cNvCxnSpPr/>
          <p:nvPr/>
        </p:nvCxnSpPr>
        <p:spPr>
          <a:xfrm>
            <a:off x="11200" y="458312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5"/>
          <p:cNvCxnSpPr/>
          <p:nvPr/>
        </p:nvCxnSpPr>
        <p:spPr>
          <a:xfrm>
            <a:off x="11200" y="4695275"/>
            <a:ext cx="915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5"/>
          <p:cNvCxnSpPr/>
          <p:nvPr/>
        </p:nvCxnSpPr>
        <p:spPr>
          <a:xfrm flipH="1" rot="10800000">
            <a:off x="11200" y="4807425"/>
            <a:ext cx="9144000" cy="11100"/>
          </a:xfrm>
          <a:prstGeom prst="straightConnector1">
            <a:avLst/>
          </a:prstGeom>
          <a:noFill/>
          <a:ln cap="flat" cmpd="sng" w="762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7" name="Google Shape;187;p5"/>
          <p:cNvSpPr txBox="1"/>
          <p:nvPr>
            <p:ph idx="1" type="subTitle"/>
          </p:nvPr>
        </p:nvSpPr>
        <p:spPr>
          <a:xfrm>
            <a:off x="398850" y="1523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/>
              <a:t>Perché scegliere il tedesco?</a:t>
            </a:r>
            <a:endParaRPr/>
          </a:p>
        </p:txBody>
      </p:sp>
      <p:pic>
        <p:nvPicPr>
          <p:cNvPr id="188" name="Google Shape;1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850" y="2926050"/>
            <a:ext cx="1544925" cy="15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150" y="1845600"/>
            <a:ext cx="1711334" cy="6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7725" y="2926050"/>
            <a:ext cx="1396625" cy="139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39125" y="2563475"/>
            <a:ext cx="2529883" cy="10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12675" y="1696285"/>
            <a:ext cx="2162950" cy="1081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6600" y="3519686"/>
            <a:ext cx="2162949" cy="95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58059" y="3519675"/>
            <a:ext cx="1787291" cy="9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51901" y="3448149"/>
            <a:ext cx="1467547" cy="102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668675" y="2385063"/>
            <a:ext cx="1180375" cy="118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18525" y="1756665"/>
            <a:ext cx="2174388" cy="95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941900" y="2002578"/>
            <a:ext cx="2037183" cy="62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8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9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B34559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